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34"/>
  </p:notesMasterIdLst>
  <p:sldIdLst>
    <p:sldId id="256" r:id="rId2"/>
    <p:sldId id="259" r:id="rId3"/>
    <p:sldId id="257" r:id="rId4"/>
    <p:sldId id="258" r:id="rId5"/>
    <p:sldId id="260" r:id="rId6"/>
    <p:sldId id="284" r:id="rId7"/>
    <p:sldId id="285" r:id="rId8"/>
    <p:sldId id="283" r:id="rId9"/>
    <p:sldId id="287" r:id="rId10"/>
    <p:sldId id="28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08"/>
    <a:srgbClr val="E3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EE3D0C-A6B8-40DD-A3ED-A40D51341E70}">
  <a:tblStyle styleId="{12EE3D0C-A6B8-40DD-A3ED-A40D51341E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31"/>
  </p:normalViewPr>
  <p:slideViewPr>
    <p:cSldViewPr snapToGrid="0" snapToObjects="1">
      <p:cViewPr>
        <p:scale>
          <a:sx n="99" d="100"/>
          <a:sy n="99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09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2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10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9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7847297" y="988943"/>
            <a:ext cx="1173078" cy="457797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882125" y="372876"/>
            <a:ext cx="1970215" cy="706191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843776" y="2764451"/>
            <a:ext cx="1306909" cy="509966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grpSp>
        <p:nvGrpSpPr>
          <p:cNvPr id="166" name="Shape 16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Shape 167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209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 - No city">
  <p:cSld name="BLANK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Shape 240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Shape 3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▫"/>
              <a:defRPr sz="2600" i="1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9pPr>
          </a:lstStyle>
          <a:p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6000" b="1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7999697" y="912743"/>
            <a:ext cx="1173078" cy="457797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034525" y="296676"/>
            <a:ext cx="1970215" cy="706191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224776" y="2535851"/>
            <a:ext cx="1306909" cy="509966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Shape 138"/>
            <p:cNvSpPr/>
            <p:nvPr/>
          </p:nvSpPr>
          <p:spPr>
            <a:xfrm>
              <a:off x="0" y="4278697"/>
              <a:ext cx="6622971" cy="853743"/>
            </a:xfrm>
            <a:custGeom>
              <a:avLst/>
              <a:gdLst/>
              <a:ahLst/>
              <a:cxnLst/>
              <a:rect l="0" t="0" r="0" b="0"/>
              <a:pathLst>
                <a:path w="285750" h="36835" extrusionOk="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622975" y="4278697"/>
              <a:ext cx="6622971" cy="853743"/>
            </a:xfrm>
            <a:custGeom>
              <a:avLst/>
              <a:gdLst/>
              <a:ahLst/>
              <a:cxnLst/>
              <a:rect l="0" t="0" r="0" b="0"/>
              <a:pathLst>
                <a:path w="285750" h="36835" extrusionOk="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Shape 14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google.com/sheets/about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fontsquirrel.com/fonts/fira-san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0" y="425886"/>
            <a:ext cx="9144000" cy="1039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Web-Assembly</a:t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0" y="2271412"/>
            <a:ext cx="4070959" cy="1995339"/>
          </a:xfrm>
          <a:prstGeom prst="rect">
            <a:avLst/>
          </a:prstGeom>
        </p:spPr>
      </p:pic>
      <p:sp>
        <p:nvSpPr>
          <p:cNvPr id="9" name="Shape 296"/>
          <p:cNvSpPr txBox="1">
            <a:spLocks/>
          </p:cNvSpPr>
          <p:nvPr/>
        </p:nvSpPr>
        <p:spPr>
          <a:xfrm>
            <a:off x="0" y="1465545"/>
            <a:ext cx="9444624" cy="103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"/>
              <a:buNone/>
              <a:defRPr sz="48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Let’s Build a Faster Web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70356" y="637052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/>
              <a:t>a</a:t>
            </a:r>
            <a:r>
              <a:rPr lang="it-IT" dirty="0" err="1" smtClean="0"/>
              <a:t>sm.js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 idx="4294967295"/>
          </p:nvPr>
        </p:nvSpPr>
        <p:spPr>
          <a:xfrm>
            <a:off x="1534850" y="2726350"/>
            <a:ext cx="6074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38" name="Shape 338"/>
          <p:cNvSpPr txBox="1">
            <a:spLocks noGrp="1"/>
          </p:cNvSpPr>
          <p:nvPr>
            <p:ph type="subTitle" idx="4294967295"/>
          </p:nvPr>
        </p:nvSpPr>
        <p:spPr>
          <a:xfrm>
            <a:off x="1534850" y="3792555"/>
            <a:ext cx="607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4890385" y="2502562"/>
            <a:ext cx="268730" cy="25659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Shape 340"/>
          <p:cNvGrpSpPr/>
          <p:nvPr/>
        </p:nvGrpSpPr>
        <p:grpSpPr>
          <a:xfrm>
            <a:off x="4556818" y="1061717"/>
            <a:ext cx="1151330" cy="1151646"/>
            <a:chOff x="6654650" y="3665275"/>
            <a:chExt cx="409100" cy="409125"/>
          </a:xfrm>
        </p:grpSpPr>
        <p:sp>
          <p:nvSpPr>
            <p:cNvPr id="341" name="Shape 34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Shape 343"/>
          <p:cNvGrpSpPr/>
          <p:nvPr/>
        </p:nvGrpSpPr>
        <p:grpSpPr>
          <a:xfrm rot="1056994">
            <a:off x="3446962" y="1967086"/>
            <a:ext cx="760645" cy="760759"/>
            <a:chOff x="570875" y="4322250"/>
            <a:chExt cx="443300" cy="443325"/>
          </a:xfrm>
        </p:grpSpPr>
        <p:sp>
          <p:nvSpPr>
            <p:cNvPr id="344" name="Shape 34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Shape 348"/>
          <p:cNvSpPr/>
          <p:nvPr/>
        </p:nvSpPr>
        <p:spPr>
          <a:xfrm rot="2466893">
            <a:off x="3532597" y="1284781"/>
            <a:ext cx="373377" cy="35651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 rot="-1609499">
            <a:off x="4078673" y="1509092"/>
            <a:ext cx="268723" cy="25658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 rot="2926106">
            <a:off x="5707906" y="1712356"/>
            <a:ext cx="201218" cy="19213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 rot="-1609636">
            <a:off x="4753339" y="782531"/>
            <a:ext cx="181288" cy="17309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White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Black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Yellow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2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Blue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3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Red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body" idx="4294967295"/>
          </p:nvPr>
        </p:nvSpPr>
        <p:spPr>
          <a:xfrm>
            <a:off x="1171363" y="1410450"/>
            <a:ext cx="3347100" cy="31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3138" y="1410499"/>
            <a:ext cx="3109500" cy="31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 idx="4294967295"/>
          </p:nvPr>
        </p:nvSpPr>
        <p:spPr>
          <a:xfrm>
            <a:off x="2194950" y="97830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90" name="Shape 390"/>
          <p:cNvSpPr/>
          <p:nvPr/>
        </p:nvSpPr>
        <p:spPr>
          <a:xfrm rot="-2081249">
            <a:off x="3931505" y="2309450"/>
            <a:ext cx="1276226" cy="1273645"/>
          </a:xfrm>
          <a:prstGeom prst="ellipse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91" name="Shape 391"/>
          <p:cNvGrpSpPr/>
          <p:nvPr/>
        </p:nvGrpSpPr>
        <p:grpSpPr>
          <a:xfrm>
            <a:off x="2065918" y="1631403"/>
            <a:ext cx="2320971" cy="2111996"/>
            <a:chOff x="1978637" y="1202068"/>
            <a:chExt cx="2407147" cy="2190413"/>
          </a:xfrm>
        </p:grpSpPr>
        <p:sp>
          <p:nvSpPr>
            <p:cNvPr id="392" name="Shape 392"/>
            <p:cNvSpPr/>
            <p:nvPr/>
          </p:nvSpPr>
          <p:spPr>
            <a:xfrm rot="-2081187">
              <a:off x="2278971" y="1519484"/>
              <a:ext cx="1601327" cy="1555582"/>
            </a:xfrm>
            <a:custGeom>
              <a:avLst/>
              <a:gdLst/>
              <a:ahLst/>
              <a:cxnLst/>
              <a:rect l="0" t="0" r="0" b="0"/>
              <a:pathLst>
                <a:path w="246" h="240" extrusionOk="0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avLst/>
              <a:gdLst/>
              <a:ahLst/>
              <a:cxnLst/>
              <a:rect l="0" t="0" r="0" b="0"/>
              <a:pathLst>
                <a:path w="248" h="213" extrusionOk="0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4" name="Shape 394"/>
            <p:cNvSpPr txBox="1"/>
            <p:nvPr/>
          </p:nvSpPr>
          <p:spPr>
            <a:xfrm rot="-4432199">
              <a:off x="2798390" y="1964894"/>
              <a:ext cx="1304451" cy="562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2922586" y="2979218"/>
            <a:ext cx="2032539" cy="2349913"/>
            <a:chOff x="2867112" y="2599927"/>
            <a:chExt cx="2108006" cy="2437164"/>
          </a:xfrm>
        </p:grpSpPr>
        <p:sp>
          <p:nvSpPr>
            <p:cNvPr id="396" name="Shape 396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avLst/>
              <a:gdLst/>
              <a:ahLst/>
              <a:cxnLst/>
              <a:rect l="0" t="0" r="0" b="0"/>
              <a:pathLst>
                <a:path w="163" h="300" extrusionOk="0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-2081187">
              <a:off x="3456358" y="2773799"/>
              <a:ext cx="1138968" cy="1690435"/>
            </a:xfrm>
            <a:custGeom>
              <a:avLst/>
              <a:gdLst/>
              <a:ahLst/>
              <a:cxnLst/>
              <a:rect l="0" t="0" r="0" b="0"/>
              <a:pathLst>
                <a:path w="183" h="273" extrusionOk="0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 rot="2156063">
              <a:off x="3231785" y="3231412"/>
              <a:ext cx="1304574" cy="562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4340349" y="2848557"/>
            <a:ext cx="2337709" cy="2022450"/>
            <a:chOff x="4337515" y="2464414"/>
            <a:chExt cx="2424506" cy="2097542"/>
          </a:xfrm>
        </p:grpSpPr>
        <p:sp>
          <p:nvSpPr>
            <p:cNvPr id="400" name="Shape 400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avLst/>
              <a:gdLst/>
              <a:ahLst/>
              <a:cxnLst/>
              <a:rect l="0" t="0" r="0" b="0"/>
              <a:pathLst>
                <a:path w="326" h="99" extrusionOk="0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avLst/>
              <a:gdLst/>
              <a:ahLst/>
              <a:cxnLst/>
              <a:rect l="0" t="0" r="0" b="0"/>
              <a:pathLst>
                <a:path w="292" h="159" extrusionOk="0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2" name="Shape 402"/>
            <p:cNvSpPr txBox="1"/>
            <p:nvPr/>
          </p:nvSpPr>
          <p:spPr>
            <a:xfrm rot="-2245873">
              <a:off x="4639442" y="3207930"/>
              <a:ext cx="1304523" cy="563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3" name="Shape 403"/>
          <p:cNvGrpSpPr/>
          <p:nvPr/>
        </p:nvGrpSpPr>
        <p:grpSpPr>
          <a:xfrm>
            <a:off x="3304394" y="541148"/>
            <a:ext cx="2260185" cy="2285799"/>
            <a:chOff x="3263096" y="71333"/>
            <a:chExt cx="2344104" cy="2370669"/>
          </a:xfrm>
        </p:grpSpPr>
        <p:sp>
          <p:nvSpPr>
            <p:cNvPr id="404" name="Shape 404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avLst/>
              <a:gdLst/>
              <a:ahLst/>
              <a:cxnLst/>
              <a:rect l="0" t="0" r="0" b="0"/>
              <a:pathLst>
                <a:path w="299" h="172" extrusionOk="0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avLst/>
              <a:gdLst/>
              <a:ahLst/>
              <a:cxnLst/>
              <a:rect l="0" t="0" r="0" b="0"/>
              <a:pathLst>
                <a:path w="258" h="217" extrusionOk="0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7" name="Shape 407"/>
          <p:cNvGrpSpPr/>
          <p:nvPr/>
        </p:nvGrpSpPr>
        <p:grpSpPr>
          <a:xfrm>
            <a:off x="4586983" y="1247948"/>
            <a:ext cx="2187520" cy="2356504"/>
            <a:chOff x="4593307" y="804376"/>
            <a:chExt cx="2268741" cy="2444000"/>
          </a:xfrm>
        </p:grpSpPr>
        <p:sp>
          <p:nvSpPr>
            <p:cNvPr id="408" name="Shape 408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avLst/>
              <a:gdLst/>
              <a:ahLst/>
              <a:cxnLst/>
              <a:rect l="0" t="0" r="0" b="0"/>
              <a:pathLst>
                <a:path w="107" h="328" extrusionOk="0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avLst/>
              <a:gdLst/>
              <a:ahLst/>
              <a:cxnLst/>
              <a:rect l="0" t="0" r="0" b="0"/>
              <a:pathLst>
                <a:path w="184" h="289" extrusionOk="0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10" name="Shape 410"/>
            <p:cNvSpPr txBox="1"/>
            <p:nvPr/>
          </p:nvSpPr>
          <p:spPr>
            <a:xfrm rot="4352156">
              <a:off x="5032997" y="1939707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B5394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0B5394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16" name="Shape 416"/>
          <p:cNvGraphicFramePr/>
          <p:nvPr/>
        </p:nvGraphicFramePr>
        <p:xfrm>
          <a:off x="1218550" y="1383981"/>
          <a:ext cx="6706900" cy="2184600"/>
        </p:xfrm>
        <a:graphic>
          <a:graphicData uri="http://schemas.openxmlformats.org/drawingml/2006/table">
            <a:tbl>
              <a:tblPr>
                <a:noFill/>
                <a:tableStyleId>{12EE3D0C-A6B8-40DD-A3ED-A40D51341E70}</a:tableStyleId>
              </a:tblPr>
              <a:tblGrid>
                <a:gridCol w="1676725"/>
                <a:gridCol w="1676725"/>
                <a:gridCol w="1676725"/>
                <a:gridCol w="1676725"/>
              </a:tblGrid>
              <a:tr h="5461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30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24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16</a:t>
                      </a:r>
                      <a:endParaRPr sz="1800" b="1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1E1F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1E1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760380" y="1059600"/>
            <a:ext cx="7680246" cy="3658700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title" idx="4294967295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2138250" y="1906700"/>
            <a:ext cx="7488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our office</a:t>
            </a:r>
            <a:endParaRPr sz="10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341975" y="2258250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887050" y="3771125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3905000" y="2007750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6602550" y="2479200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4507950" y="4024725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7222025" y="4103075"/>
            <a:ext cx="185100" cy="1851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ctrTitle"/>
          </p:nvPr>
        </p:nvSpPr>
        <p:spPr>
          <a:xfrm>
            <a:off x="0" y="348455"/>
            <a:ext cx="9144000" cy="1325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IT’S NOT </a:t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 err="1" smtClean="0"/>
              <a:t>programming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1" y="1295600"/>
            <a:ext cx="6761466" cy="35636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Shape 318"/>
          <p:cNvSpPr txBox="1">
            <a:spLocks/>
          </p:cNvSpPr>
          <p:nvPr/>
        </p:nvSpPr>
        <p:spPr>
          <a:xfrm>
            <a:off x="0" y="1431429"/>
            <a:ext cx="9144000" cy="148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ira Sans"/>
              <a:buNone/>
              <a:defRPr sz="3600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it-IT" dirty="0" smtClean="0"/>
              <a:t>IT’S </a:t>
            </a:r>
            <a:br>
              <a:rPr lang="it-IT" dirty="0" smtClean="0"/>
            </a:br>
            <a:r>
              <a:rPr lang="it-IT" dirty="0" smtClean="0"/>
              <a:t>a “</a:t>
            </a:r>
            <a:r>
              <a:rPr lang="it-IT" dirty="0" err="1" smtClean="0"/>
              <a:t>type</a:t>
            </a:r>
            <a:r>
              <a:rPr lang="it-IT" dirty="0" smtClean="0"/>
              <a:t> of code” </a:t>
            </a:r>
            <a:r>
              <a:rPr lang="it-IT" dirty="0" err="1" smtClean="0"/>
              <a:t>running</a:t>
            </a:r>
            <a:r>
              <a:rPr lang="it-IT" dirty="0" smtClean="0"/>
              <a:t> on </a:t>
            </a:r>
            <a:r>
              <a:rPr lang="it-IT" dirty="0" err="1" smtClean="0"/>
              <a:t>browsers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8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37" name="Shape 43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8C"/>
                </a:solidFill>
              </a:rPr>
              <a:t>Whoa! That’s a big number, aren’t you proud?</a:t>
            </a:r>
            <a:endParaRPr>
              <a:solidFill>
                <a:srgbClr val="002E8C"/>
              </a:solidFill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ctrTitle" idx="4294967295"/>
          </p:nvPr>
        </p:nvSpPr>
        <p:spPr>
          <a:xfrm>
            <a:off x="907000" y="800400"/>
            <a:ext cx="73299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444" name="Shape 444"/>
          <p:cNvSpPr txBox="1">
            <a:spLocks noGrp="1"/>
          </p:cNvSpPr>
          <p:nvPr>
            <p:ph type="subTitle" idx="4294967295"/>
          </p:nvPr>
        </p:nvSpPr>
        <p:spPr>
          <a:xfrm>
            <a:off x="907000" y="1335108"/>
            <a:ext cx="7329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45" name="Shape 445"/>
          <p:cNvSpPr txBox="1">
            <a:spLocks noGrp="1"/>
          </p:cNvSpPr>
          <p:nvPr>
            <p:ph type="ctrTitle" idx="4294967295"/>
          </p:nvPr>
        </p:nvSpPr>
        <p:spPr>
          <a:xfrm>
            <a:off x="907000" y="3429293"/>
            <a:ext cx="73299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46" name="Shape 446"/>
          <p:cNvSpPr txBox="1">
            <a:spLocks noGrp="1"/>
          </p:cNvSpPr>
          <p:nvPr>
            <p:ph type="subTitle" idx="4294967295"/>
          </p:nvPr>
        </p:nvSpPr>
        <p:spPr>
          <a:xfrm>
            <a:off x="907000" y="3964001"/>
            <a:ext cx="7329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47" name="Shape 447"/>
          <p:cNvSpPr txBox="1">
            <a:spLocks noGrp="1"/>
          </p:cNvSpPr>
          <p:nvPr>
            <p:ph type="ctrTitle" idx="4294967295"/>
          </p:nvPr>
        </p:nvSpPr>
        <p:spPr>
          <a:xfrm>
            <a:off x="907000" y="2114847"/>
            <a:ext cx="73299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448" name="Shape 448"/>
          <p:cNvSpPr txBox="1">
            <a:spLocks noGrp="1"/>
          </p:cNvSpPr>
          <p:nvPr>
            <p:ph type="subTitle" idx="4294967295"/>
          </p:nvPr>
        </p:nvSpPr>
        <p:spPr>
          <a:xfrm>
            <a:off x="907000" y="2649555"/>
            <a:ext cx="7329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56" name="Shape 456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57" name="Shape 45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58" name="Shape 45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59" name="Shape 459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60" name="Shape 460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1" name="Shape 461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62" name="Shape 462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63" name="Shape 463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4" name="Shape 464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FA41C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65" name="Shape 465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466" name="Shape 466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FFA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" name="Shape 46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70" name="Shape 47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FE599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Shape 47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Shape 472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73" name="Shape 473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E06666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Shape 47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Shape 47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76" name="Shape 476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FA41C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Shape 477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FA4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Shape 47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 </a:t>
              </a:r>
              <a:endParaRPr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A41C"/>
                  </a:solidFill>
                  <a:latin typeface="Fira Sans"/>
                  <a:ea typeface="Fira Sans"/>
                  <a:cs typeface="Fira Sans"/>
                  <a:sym typeface="Fira Sans"/>
                </a:rPr>
                <a:t>01 </a:t>
              </a:r>
              <a:endParaRPr sz="1600" b="1">
                <a:solidFill>
                  <a:srgbClr val="FFA41C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 </a:t>
              </a:r>
              <a:endParaRPr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body" idx="4294967295"/>
          </p:nvPr>
        </p:nvSpPr>
        <p:spPr>
          <a:xfrm>
            <a:off x="816925" y="1352550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87" name="Shape 487"/>
          <p:cNvSpPr txBox="1">
            <a:spLocks noGrp="1"/>
          </p:cNvSpPr>
          <p:nvPr>
            <p:ph type="body" idx="4294967295"/>
          </p:nvPr>
        </p:nvSpPr>
        <p:spPr>
          <a:xfrm>
            <a:off x="3339913" y="1352550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88" name="Shape 488"/>
          <p:cNvSpPr txBox="1">
            <a:spLocks noGrp="1"/>
          </p:cNvSpPr>
          <p:nvPr>
            <p:ph type="body" idx="4294967295"/>
          </p:nvPr>
        </p:nvSpPr>
        <p:spPr>
          <a:xfrm>
            <a:off x="5862901" y="1352550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body" idx="4294967295"/>
          </p:nvPr>
        </p:nvSpPr>
        <p:spPr>
          <a:xfrm>
            <a:off x="816925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91" name="Shape 491"/>
          <p:cNvSpPr txBox="1">
            <a:spLocks noGrp="1"/>
          </p:cNvSpPr>
          <p:nvPr>
            <p:ph type="body" idx="4294967295"/>
          </p:nvPr>
        </p:nvSpPr>
        <p:spPr>
          <a:xfrm>
            <a:off x="3339913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92" name="Shape 492"/>
          <p:cNvSpPr txBox="1">
            <a:spLocks noGrp="1"/>
          </p:cNvSpPr>
          <p:nvPr>
            <p:ph type="body" idx="4294967295"/>
          </p:nvPr>
        </p:nvSpPr>
        <p:spPr>
          <a:xfrm>
            <a:off x="5862901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700" y="-144425"/>
            <a:ext cx="5190599" cy="45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4294967295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Mobile project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Show and explain your web, app or software projects using these gadget templates.</a:t>
            </a:r>
            <a:endParaRPr sz="1800" dirty="0"/>
          </a:p>
        </p:txBody>
      </p:sp>
      <p:sp>
        <p:nvSpPr>
          <p:cNvPr id="505" name="Shape 505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07" name="Shape 507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08" name="Shape 508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0" t="0" r="0" b="0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DDA2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0" t="0" r="0" b="0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0" t="0" r="0" b="0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0" t="0" r="0" b="0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56" y="763443"/>
            <a:ext cx="2033860" cy="36166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51" y="762058"/>
            <a:ext cx="2031036" cy="3618000"/>
          </a:xfrm>
          <a:prstGeom prst="rect">
            <a:avLst/>
          </a:prstGeom>
        </p:spPr>
      </p:pic>
      <p:pic>
        <p:nvPicPr>
          <p:cNvPr id="4" name="Immagin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85" y="772800"/>
            <a:ext cx="2030400" cy="36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18" name="Shape 51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19" name="Shape 519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0" t="0" r="0" b="0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A4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0" t="0" r="0" b="0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0" t="0" r="0" b="0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0" t="0" r="0" b="0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Shape 523"/>
          <p:cNvSpPr txBox="1">
            <a:spLocks noGrp="1"/>
          </p:cNvSpPr>
          <p:nvPr>
            <p:ph type="body" idx="4294967295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Fira Sans"/>
                <a:ea typeface="Fira Sans"/>
                <a:cs typeface="Fira Sans"/>
                <a:sym typeface="Fira Sans"/>
              </a:rPr>
              <a:t>Tablet project</a:t>
            </a:r>
            <a:endParaRPr sz="1800"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3713450" y="692874"/>
            <a:ext cx="4826913" cy="375780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2E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3915438" y="892427"/>
            <a:ext cx="44229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body" idx="4294967295"/>
          </p:nvPr>
        </p:nvSpPr>
        <p:spPr>
          <a:xfrm>
            <a:off x="457200" y="393600"/>
            <a:ext cx="2578500" cy="43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Fira Sans"/>
                <a:ea typeface="Fira Sans"/>
                <a:cs typeface="Fira Sans"/>
                <a:sym typeface="Fira Sans"/>
              </a:rPr>
              <a:t>Desktop project</a:t>
            </a:r>
            <a:endParaRPr sz="1800" b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38" y="892427"/>
            <a:ext cx="4422901" cy="28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ctrTitle" idx="4294967295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538" name="Shape 538"/>
          <p:cNvSpPr txBox="1">
            <a:spLocks noGrp="1"/>
          </p:cNvSpPr>
          <p:nvPr>
            <p:ph type="subTitle" idx="4294967295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 b="1"/>
          </a:p>
        </p:txBody>
      </p:sp>
      <p:pic>
        <p:nvPicPr>
          <p:cNvPr id="539" name="Shape 5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4150" y="164025"/>
            <a:ext cx="1835700" cy="1835700"/>
          </a:xfrm>
          <a:prstGeom prst="sun">
            <a:avLst>
              <a:gd name="adj" fmla="val 19542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FFD300"/>
                </a:solidFill>
                <a:hlinkClick r:id="rId3"/>
              </a:rPr>
              <a:t>SlidesCarnival</a:t>
            </a:r>
            <a:endParaRPr sz="2400">
              <a:solidFill>
                <a:srgbClr val="FFD3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rgbClr val="FFD300"/>
                </a:solidFill>
                <a:hlinkClick r:id="rId4"/>
              </a:rPr>
              <a:t>Unsplash</a:t>
            </a:r>
            <a:endParaRPr sz="2400">
              <a:solidFill>
                <a:srgbClr val="FFD300"/>
              </a:solidFill>
            </a:endParaRPr>
          </a:p>
        </p:txBody>
      </p:sp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" y="293867"/>
            <a:ext cx="8958133" cy="47869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5" y="2756435"/>
            <a:ext cx="1242287" cy="12826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9" y="2963647"/>
            <a:ext cx="1499714" cy="14997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73" y="3350736"/>
            <a:ext cx="1376680" cy="13766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54" y="3601100"/>
            <a:ext cx="1327197" cy="13030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68" y="706977"/>
            <a:ext cx="507333" cy="5073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33" y="406991"/>
            <a:ext cx="684014" cy="5130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19" y="477519"/>
            <a:ext cx="458916" cy="45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Fira Sans Bold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Fira Sans Light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D300"/>
                </a:solidFill>
                <a:hlinkClick r:id="rId3"/>
              </a:rPr>
              <a:t>https://www.fontsquirrel.com/fonts/fira-sans</a:t>
            </a:r>
            <a:endParaRPr sz="1800" b="1">
              <a:solidFill>
                <a:srgbClr val="3D85C6"/>
              </a:solidFill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316275" y="36382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54" name="Shape 55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Shape 55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60" name="Shape 56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6" name="Shape 566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67" name="Shape 567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9" name="Shape 56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70" name="Shape 57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72" name="Shape 572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574" name="Shape 574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75" name="Shape 57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78" name="Shape 57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79" name="Shape 57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83" name="Shape 58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584" name="Shape 584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85" name="Shape 58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06" name="Shape 606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8" name="Shape 60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09" name="Shape 60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2" name="Shape 612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13" name="Shape 61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6" name="Shape 616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17" name="Shape 61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1" name="Shape 621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625" name="Shape 625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26" name="Shape 626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8" name="Shape 62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29" name="Shape 62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1" name="Shape 631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32" name="Shape 632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4" name="Shape 634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35" name="Shape 635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7" name="Shape 63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38" name="Shape 6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43" name="Shape 64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5" name="Shape 645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46" name="Shape 646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Shape 64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49" name="Shape 64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650" name="Shape 65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51" name="Shape 651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Shape 652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3" name="Shape 6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54" name="Shape 654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9" name="Shape 65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60" name="Shape 66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2" name="Shape 662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63" name="Shape 66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8" name="Shape 66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69" name="Shape 66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4" name="Shape 674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75" name="Shape 675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79" name="Shape 67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682" name="Shape 682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83" name="Shape 68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86" name="Shape 686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8" name="Shape 68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89" name="Shape 68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91" name="Shape 691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692" name="Shape 692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93" name="Shape 69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95" name="Shape 695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96" name="Shape 69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02" name="Shape 702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04" name="Shape 704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06" name="Shape 706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07" name="Shape 707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9" name="Shape 70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10" name="Shape 71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12" name="Shape 712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13" name="Shape 71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14" name="Shape 714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6" name="Shape 716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17" name="Shape 71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20" name="Shape 720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22" name="Shape 722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23" name="Shape 72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5" name="Shape 725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26" name="Shape 726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7" name="Shape 727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8" name="Shape 72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0" name="Shape 73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31" name="Shape 731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4" name="Shape 734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35" name="Shape 735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Shape 736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7" name="Shape 73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38" name="Shape 7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1" name="Shape 741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42" name="Shape 74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7" name="Shape 7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48" name="Shape 74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0" name="Shape 75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51" name="Shape 751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56" name="Shape 756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57" name="Shape 75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58" name="Shape 75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0" name="Shape 76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61" name="Shape 76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5" name="Shape 765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66" name="Shape 766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67" name="Shape 76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Shape 77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71" name="Shape 771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Shape 772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Shape 77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4" name="Shape 774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77" name="Shape 77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78" name="Shape 77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Shape 77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1" name="Shape 781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82" name="Shape 782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83" name="Shape 78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86" name="Shape 786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87" name="Shape 78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88" name="Shape 78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3" name="Shape 79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94" name="Shape 794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7" name="Shape 79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98" name="Shape 79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9" name="Shape 79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1" name="Shape 801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02" name="Shape 802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Shape 806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7" name="Shape 80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08" name="Shape 80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3" name="Shape 81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14" name="Shape 814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6" name="Shape 816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17" name="Shape 81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3" name="Shape 82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824" name="Shape 824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25" name="Shape 825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Shape 83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31" name="Shape 83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33" name="Shape 83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1E1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Shape 834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835" name="Shape 83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Shape 837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B1E1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Shape 83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839" name="Shape 8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Shape 841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Shape 842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This means that you can: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fill color and opacity.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Isn’t that nice? :)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Examples: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43" name="Shape 84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Now you can use any emoji as an icon!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49" name="Shape 8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B1E1F5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B1E1F5"/>
              </a:highlight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50" name="Shape 85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D3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😉</a:t>
            </a:r>
            <a:endParaRPr sz="9600">
              <a:solidFill>
                <a:srgbClr val="FFD3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subTitle" idx="4294967295"/>
          </p:nvPr>
        </p:nvSpPr>
        <p:spPr>
          <a:xfrm>
            <a:off x="1232447" y="1650592"/>
            <a:ext cx="2372140" cy="341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 smtClean="0"/>
              <a:t>Cos’è </a:t>
            </a:r>
            <a:r>
              <a:rPr lang="it-IT" sz="1800" b="1" dirty="0" err="1" smtClean="0"/>
              <a:t>WebAssembly</a:t>
            </a:r>
            <a:r>
              <a:rPr lang="it-IT" sz="1800" b="1" dirty="0"/>
              <a:t>?</a:t>
            </a:r>
            <a:endParaRPr sz="1800" b="1"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50" y="196801"/>
            <a:ext cx="2126899" cy="1330641"/>
          </a:xfrm>
          <a:prstGeom prst="rect">
            <a:avLst/>
          </a:prstGeom>
        </p:spPr>
      </p:pic>
      <p:sp>
        <p:nvSpPr>
          <p:cNvPr id="8" name="Shape 311"/>
          <p:cNvSpPr txBox="1">
            <a:spLocks/>
          </p:cNvSpPr>
          <p:nvPr/>
        </p:nvSpPr>
        <p:spPr>
          <a:xfrm>
            <a:off x="5635449" y="1650592"/>
            <a:ext cx="2494685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Perché </a:t>
            </a:r>
            <a:r>
              <a:rPr lang="it-IT" sz="1800" b="1" dirty="0" err="1" smtClean="0"/>
              <a:t>WebAssembly</a:t>
            </a:r>
            <a:r>
              <a:rPr lang="it-IT" sz="1800" b="1" dirty="0"/>
              <a:t>?</a:t>
            </a:r>
          </a:p>
        </p:txBody>
      </p:sp>
      <p:sp>
        <p:nvSpPr>
          <p:cNvPr id="9" name="Shape 311"/>
          <p:cNvSpPr txBox="1">
            <a:spLocks/>
          </p:cNvSpPr>
          <p:nvPr/>
        </p:nvSpPr>
        <p:spPr>
          <a:xfrm>
            <a:off x="5915380" y="2898756"/>
            <a:ext cx="1722788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Funzionamento</a:t>
            </a:r>
            <a:endParaRPr lang="it-IT" sz="1800" b="1" dirty="0"/>
          </a:p>
        </p:txBody>
      </p:sp>
      <p:sp>
        <p:nvSpPr>
          <p:cNvPr id="10" name="Shape 311"/>
          <p:cNvSpPr txBox="1">
            <a:spLocks/>
          </p:cNvSpPr>
          <p:nvPr/>
        </p:nvSpPr>
        <p:spPr>
          <a:xfrm>
            <a:off x="1802284" y="2274674"/>
            <a:ext cx="1139689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Vantaggi</a:t>
            </a:r>
            <a:endParaRPr lang="it-IT" sz="1800" b="1" dirty="0"/>
          </a:p>
        </p:txBody>
      </p:sp>
      <p:sp>
        <p:nvSpPr>
          <p:cNvPr id="11" name="Shape 311"/>
          <p:cNvSpPr txBox="1">
            <a:spLocks/>
          </p:cNvSpPr>
          <p:nvPr/>
        </p:nvSpPr>
        <p:spPr>
          <a:xfrm>
            <a:off x="6240059" y="2274674"/>
            <a:ext cx="1073430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Obiettivi</a:t>
            </a:r>
            <a:endParaRPr lang="it-IT" sz="1800" b="1" dirty="0"/>
          </a:p>
        </p:txBody>
      </p:sp>
      <p:sp>
        <p:nvSpPr>
          <p:cNvPr id="12" name="Shape 311"/>
          <p:cNvSpPr txBox="1">
            <a:spLocks/>
          </p:cNvSpPr>
          <p:nvPr/>
        </p:nvSpPr>
        <p:spPr>
          <a:xfrm>
            <a:off x="1762525" y="2908538"/>
            <a:ext cx="1179448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Struttura</a:t>
            </a:r>
            <a:endParaRPr lang="it-IT" sz="1800" b="1" dirty="0"/>
          </a:p>
        </p:txBody>
      </p:sp>
      <p:sp>
        <p:nvSpPr>
          <p:cNvPr id="13" name="Shape 311"/>
          <p:cNvSpPr txBox="1">
            <a:spLocks/>
          </p:cNvSpPr>
          <p:nvPr/>
        </p:nvSpPr>
        <p:spPr>
          <a:xfrm>
            <a:off x="3800058" y="2547259"/>
            <a:ext cx="1543882" cy="34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Font typeface="Fira Sans Light"/>
              <a:buNone/>
            </a:pPr>
            <a:r>
              <a:rPr lang="it-IT" sz="1800" b="1" dirty="0" smtClean="0"/>
              <a:t>Non solo web</a:t>
            </a:r>
            <a:endParaRPr lang="it-IT" sz="1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51994" y="1291069"/>
            <a:ext cx="604001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</a:rPr>
              <a:t>JavaScript</a:t>
            </a:r>
          </a:p>
          <a:p>
            <a:pPr algn="ctr"/>
            <a:r>
              <a:rPr lang="it-IT" sz="4800" dirty="0">
                <a:solidFill>
                  <a:schemeClr val="bg1"/>
                </a:solidFill>
              </a:rPr>
              <a:t>&amp;</a:t>
            </a:r>
            <a:endParaRPr lang="it-IT" sz="4800" dirty="0" smtClean="0">
              <a:solidFill>
                <a:schemeClr val="bg1"/>
              </a:solidFill>
            </a:endParaRPr>
          </a:p>
          <a:p>
            <a:pPr algn="ctr"/>
            <a:r>
              <a:rPr lang="it-IT" sz="4800" dirty="0" err="1" smtClean="0">
                <a:solidFill>
                  <a:schemeClr val="bg1"/>
                </a:solidFill>
              </a:rPr>
              <a:t>Asm.js</a:t>
            </a:r>
            <a:endParaRPr lang="it-IT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build="p"/>
      <p:bldP spid="311" grpId="1" build="p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84210" y="650907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 smtClean="0"/>
              <a:t>Javascript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1454727" y="1581644"/>
            <a:ext cx="6624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smtClean="0">
                <a:solidFill>
                  <a:schemeClr val="bg1"/>
                </a:solidFill>
              </a:rPr>
              <a:t>Object </a:t>
            </a:r>
            <a:r>
              <a:rPr lang="it-IT" sz="1800" i="1" dirty="0" err="1" smtClean="0">
                <a:solidFill>
                  <a:schemeClr val="bg1"/>
                </a:solidFill>
              </a:rPr>
              <a:t>oriented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err="1" smtClean="0">
                <a:solidFill>
                  <a:schemeClr val="bg1"/>
                </a:solidFill>
              </a:rPr>
              <a:t>Interpreted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smtClean="0">
                <a:solidFill>
                  <a:schemeClr val="bg1"/>
                </a:solidFill>
              </a:rPr>
              <a:t>First-</a:t>
            </a:r>
            <a:r>
              <a:rPr lang="it-IT" sz="1800" i="1" dirty="0" err="1" smtClean="0">
                <a:solidFill>
                  <a:schemeClr val="bg1"/>
                </a:solidFill>
              </a:rPr>
              <a:t>class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function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smtClean="0">
                <a:solidFill>
                  <a:schemeClr val="bg1"/>
                </a:solidFill>
              </a:rPr>
              <a:t>Using for Web.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err="1" smtClean="0">
                <a:solidFill>
                  <a:schemeClr val="bg1"/>
                </a:solidFill>
              </a:rPr>
              <a:t>Dynamic</a:t>
            </a:r>
            <a:r>
              <a:rPr lang="it-IT" sz="1800" i="1" dirty="0" smtClean="0">
                <a:solidFill>
                  <a:schemeClr val="bg1"/>
                </a:solidFill>
              </a:rPr>
              <a:t>, imperative, </a:t>
            </a:r>
            <a:r>
              <a:rPr lang="it-IT" sz="1800" i="1" dirty="0" err="1" smtClean="0">
                <a:solidFill>
                  <a:schemeClr val="bg1"/>
                </a:solidFill>
              </a:rPr>
              <a:t>functional</a:t>
            </a:r>
            <a:r>
              <a:rPr lang="it-IT" sz="1800" i="1" dirty="0" smtClean="0">
                <a:solidFill>
                  <a:schemeClr val="bg1"/>
                </a:solidFill>
              </a:rPr>
              <a:t>.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IT" sz="1800" i="1" dirty="0" smtClean="0">
                <a:solidFill>
                  <a:schemeClr val="bg1"/>
                </a:solidFill>
              </a:rPr>
              <a:t>Programming </a:t>
            </a:r>
            <a:r>
              <a:rPr lang="it-IT" sz="1800" i="1" dirty="0" err="1" smtClean="0">
                <a:solidFill>
                  <a:schemeClr val="bg1"/>
                </a:solidFill>
              </a:rPr>
              <a:t>based</a:t>
            </a:r>
            <a:r>
              <a:rPr lang="it-IT" sz="1800" i="1" dirty="0" smtClean="0">
                <a:solidFill>
                  <a:schemeClr val="bg1"/>
                </a:solidFill>
              </a:rPr>
              <a:t> on </a:t>
            </a:r>
            <a:r>
              <a:rPr lang="it-IT" sz="1800" i="1" dirty="0" err="1" smtClean="0">
                <a:solidFill>
                  <a:schemeClr val="bg1"/>
                </a:solidFill>
              </a:rPr>
              <a:t>prototypes</a:t>
            </a:r>
            <a:endParaRPr lang="it-IT" sz="1800" i="1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84210" y="650907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 smtClean="0"/>
              <a:t>Javascript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1607127" y="1581643"/>
            <a:ext cx="5834783" cy="2893100"/>
          </a:xfrm>
          <a:prstGeom prst="rect">
            <a:avLst/>
          </a:prstGeom>
          <a:gradFill>
            <a:gsLst>
              <a:gs pos="0">
                <a:srgbClr val="002E8C"/>
              </a:gs>
              <a:gs pos="75000">
                <a:srgbClr val="8235D7"/>
              </a:gs>
              <a:gs pos="100000">
                <a:srgbClr val="A354EC"/>
              </a:gs>
            </a:gsLst>
            <a:lin ang="54007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&lt;!</a:t>
            </a:r>
            <a:r>
              <a:rPr lang="it-IT" dirty="0" err="1">
                <a:solidFill>
                  <a:schemeClr val="bg1"/>
                </a:solidFill>
                <a:latin typeface="Courier New" charset="0"/>
              </a:rPr>
              <a:t>doctype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 html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&gt;</a:t>
            </a:r>
          </a:p>
          <a:p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html&gt; </a:t>
            </a:r>
            <a:endParaRPr lang="it-IT" dirty="0" smtClean="0">
              <a:solidFill>
                <a:schemeClr val="bg1"/>
              </a:solidFill>
              <a:latin typeface="Courier New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head&gt; </a:t>
            </a:r>
            <a:endParaRPr lang="it-IT" dirty="0" smtClean="0">
              <a:solidFill>
                <a:schemeClr val="bg1"/>
              </a:solidFill>
              <a:latin typeface="Courier New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	&lt;</a:t>
            </a:r>
            <a:r>
              <a:rPr lang="it-IT" dirty="0" err="1">
                <a:solidFill>
                  <a:schemeClr val="bg1"/>
                </a:solidFill>
                <a:latin typeface="Courier New" charset="0"/>
              </a:rPr>
              <a:t>title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&gt;Titolo del documento&lt;/</a:t>
            </a:r>
            <a:r>
              <a:rPr lang="it-IT" dirty="0" err="1">
                <a:solidFill>
                  <a:schemeClr val="bg1"/>
                </a:solidFill>
                <a:latin typeface="Courier New" charset="0"/>
              </a:rPr>
              <a:t>title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&gt;</a:t>
            </a: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	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&lt;</a:t>
            </a:r>
            <a:r>
              <a:rPr lang="it-IT" dirty="0">
                <a:solidFill>
                  <a:srgbClr val="FFC000"/>
                </a:solidFill>
                <a:latin typeface="Courier New" charset="0"/>
              </a:rPr>
              <a:t>script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&gt;</a:t>
            </a:r>
          </a:p>
          <a:p>
            <a:r>
              <a:rPr lang="it-IT" dirty="0">
                <a:solidFill>
                  <a:srgbClr val="FFC000"/>
                </a:solidFill>
                <a:latin typeface="Courier New" charset="0"/>
              </a:rPr>
              <a:t>		</a:t>
            </a:r>
            <a:r>
              <a:rPr lang="it-IT" dirty="0" err="1" smtClean="0">
                <a:solidFill>
                  <a:srgbClr val="FFC000"/>
                </a:solidFill>
                <a:latin typeface="Courier New" charset="0"/>
              </a:rPr>
              <a:t>window.onload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 </a:t>
            </a:r>
            <a:r>
              <a:rPr lang="it-IT" dirty="0">
                <a:solidFill>
                  <a:srgbClr val="FFC000"/>
                </a:solidFill>
                <a:latin typeface="Courier New" charset="0"/>
              </a:rPr>
              <a:t>= </a:t>
            </a:r>
            <a:r>
              <a:rPr lang="it-IT" dirty="0" err="1">
                <a:solidFill>
                  <a:srgbClr val="FFC000"/>
                </a:solidFill>
                <a:latin typeface="Courier New" charset="0"/>
              </a:rPr>
              <a:t>function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(){</a:t>
            </a:r>
          </a:p>
          <a:p>
            <a:r>
              <a:rPr lang="it-IT" dirty="0">
                <a:solidFill>
                  <a:srgbClr val="FFC000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		</a:t>
            </a:r>
            <a:r>
              <a:rPr lang="it-IT" dirty="0" err="1" smtClean="0">
                <a:solidFill>
                  <a:srgbClr val="FFC000"/>
                </a:solidFill>
                <a:latin typeface="Courier New" charset="0"/>
              </a:rPr>
              <a:t>alert</a:t>
            </a:r>
            <a:r>
              <a:rPr lang="it-IT" dirty="0">
                <a:solidFill>
                  <a:srgbClr val="FFC000"/>
                </a:solidFill>
                <a:latin typeface="Courier New" charset="0"/>
              </a:rPr>
              <a:t>( 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“</a:t>
            </a:r>
            <a:r>
              <a:rPr lang="it-IT" dirty="0" err="1" smtClean="0">
                <a:solidFill>
                  <a:srgbClr val="FFC000"/>
                </a:solidFill>
                <a:latin typeface="Courier New" charset="0"/>
              </a:rPr>
              <a:t>WebAssembly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!”);</a:t>
            </a:r>
          </a:p>
          <a:p>
            <a:r>
              <a:rPr lang="it-IT" dirty="0">
                <a:solidFill>
                  <a:srgbClr val="FFC000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	}</a:t>
            </a:r>
          </a:p>
          <a:p>
            <a:r>
              <a:rPr lang="it-IT" dirty="0">
                <a:solidFill>
                  <a:srgbClr val="FFC000"/>
                </a:solidFill>
                <a:latin typeface="Courier New" charset="0"/>
              </a:rPr>
              <a:t>		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</a:rPr>
              <a:t>&lt;/</a:t>
            </a:r>
            <a:r>
              <a:rPr lang="it-IT" dirty="0">
                <a:solidFill>
                  <a:srgbClr val="FFC000"/>
                </a:solidFill>
                <a:latin typeface="Courier New" charset="0"/>
              </a:rPr>
              <a:t>script&gt; </a:t>
            </a:r>
            <a:endParaRPr lang="it-IT" dirty="0" smtClean="0">
              <a:solidFill>
                <a:srgbClr val="FFC000"/>
              </a:solidFill>
              <a:latin typeface="Courier New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&lt;/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head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&gt;</a:t>
            </a: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body&gt; </a:t>
            </a:r>
            <a:endParaRPr lang="it-IT" dirty="0" smtClean="0">
              <a:solidFill>
                <a:schemeClr val="bg1"/>
              </a:solidFill>
              <a:latin typeface="Courier New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urier New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&lt;/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body&gt; </a:t>
            </a:r>
            <a:endParaRPr lang="it-IT" dirty="0" smtClean="0">
              <a:solidFill>
                <a:schemeClr val="bg1"/>
              </a:solidFill>
              <a:latin typeface="Courier New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Courier New" charset="0"/>
              </a:rPr>
              <a:t>&lt;/</a:t>
            </a:r>
            <a:r>
              <a:rPr lang="it-IT" dirty="0">
                <a:solidFill>
                  <a:schemeClr val="bg1"/>
                </a:solidFill>
                <a:latin typeface="Courier New" charset="0"/>
              </a:rPr>
              <a:t>html&gt;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84210" y="650907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 smtClean="0"/>
              <a:t>Javascript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1695664" y="2004298"/>
            <a:ext cx="5834783" cy="738664"/>
          </a:xfrm>
          <a:prstGeom prst="rect">
            <a:avLst/>
          </a:prstGeom>
          <a:gradFill>
            <a:gsLst>
              <a:gs pos="0">
                <a:srgbClr val="002E8C"/>
              </a:gs>
              <a:gs pos="75000">
                <a:srgbClr val="8235D7"/>
              </a:gs>
              <a:gs pos="100000">
                <a:srgbClr val="A354EC"/>
              </a:gs>
            </a:gsLst>
            <a:lin ang="54007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&lt;script </a:t>
            </a:r>
            <a:endParaRPr lang="it-IT" dirty="0" smtClean="0">
              <a:solidFill>
                <a:srgbClr val="FFC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t-IT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it-IT" dirty="0" err="1" smtClean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it-IT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t-IT" dirty="0" err="1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ilmioscript.js</a:t>
            </a:r>
            <a:r>
              <a:rPr lang="it-IT" dirty="0" smtClean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t-IT" dirty="0" smtClean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&lt;/</a:t>
            </a:r>
            <a:r>
              <a:rPr lang="it-IT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script&gt;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95664" y="3158168"/>
            <a:ext cx="5834783" cy="1169551"/>
          </a:xfrm>
          <a:prstGeom prst="rect">
            <a:avLst/>
          </a:prstGeom>
          <a:gradFill>
            <a:gsLst>
              <a:gs pos="0">
                <a:srgbClr val="002E8C"/>
              </a:gs>
              <a:gs pos="75000">
                <a:srgbClr val="8235D7"/>
              </a:gs>
              <a:gs pos="100000">
                <a:srgbClr val="A354EC"/>
              </a:gs>
            </a:gsLst>
            <a:lin ang="54007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it-IT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it-IT" dirty="0" err="1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lmioscript.js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it-IT" dirty="0" smtClean="0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t-IT" dirty="0" smtClean="0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window.onload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it-IT" dirty="0" err="1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function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(){</a:t>
            </a:r>
          </a:p>
          <a:p>
            <a:r>
              <a:rPr lang="it-IT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it-IT" dirty="0" err="1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alert</a:t>
            </a:r>
            <a:r>
              <a:rPr lang="it-IT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lang="it-IT" dirty="0" err="1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WebAssembly</a:t>
            </a:r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!");</a:t>
            </a:r>
          </a:p>
          <a:p>
            <a:r>
              <a:rPr lang="it-IT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it-IT" dirty="0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4210" y="1608814"/>
            <a:ext cx="5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Utilizzare un file a parte: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84209" y="2819414"/>
            <a:ext cx="5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Che contiene al suo interno il codice: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A253EB"/>
            </a:gs>
            <a:gs pos="86000">
              <a:srgbClr val="00B0F0"/>
            </a:gs>
            <a:gs pos="100000">
              <a:srgbClr val="B98533"/>
            </a:gs>
            <a:gs pos="98000">
              <a:srgbClr val="8E40DF"/>
            </a:gs>
            <a:gs pos="4000">
              <a:schemeClr val="tx2">
                <a:lumMod val="25000"/>
              </a:schemeClr>
            </a:gs>
            <a:gs pos="100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70356" y="637052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/>
              <a:t>a</a:t>
            </a:r>
            <a:r>
              <a:rPr lang="it-IT" dirty="0" err="1" smtClean="0"/>
              <a:t>sm.js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>
                <a:lumMod val="85000"/>
                <a:lumOff val="15000"/>
              </a:schemeClr>
            </a:gs>
            <a:gs pos="95996">
              <a:srgbClr val="7170ED"/>
            </a:gs>
            <a:gs pos="85000">
              <a:srgbClr val="00B0F0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70356" y="637052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 err="1"/>
              <a:t>a</a:t>
            </a:r>
            <a:r>
              <a:rPr lang="it-IT" dirty="0" err="1" smtClean="0"/>
              <a:t>sm.js</a:t>
            </a: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908</Words>
  <Application>Microsoft Macintosh PowerPoint</Application>
  <PresentationFormat>Presentazione su schermo (16:9)</PresentationFormat>
  <Paragraphs>200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Courier New</vt:lpstr>
      <vt:lpstr>Fira Sans</vt:lpstr>
      <vt:lpstr>Fira Sans Light</vt:lpstr>
      <vt:lpstr>Arial</vt:lpstr>
      <vt:lpstr>Verges template</vt:lpstr>
      <vt:lpstr>Web-Assembly </vt:lpstr>
      <vt:lpstr>IT’S NOT  a programming language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Presentazione di PowerPoint</vt:lpstr>
      <vt:lpstr>Presentazione di PowerPoint</vt:lpstr>
      <vt:lpstr>Presentazione di PowerPoint</vt:lpstr>
      <vt:lpstr>Presentazione di PowerPoint</vt:lpstr>
      <vt:lpstr>Thanks!</vt:lpstr>
      <vt:lpstr>Credits</vt:lpstr>
      <vt:lpstr>Presentation design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Web-Assembly Let’s Build a Faster Web</dc:title>
  <cp:lastModifiedBy>Stefano Cavalli</cp:lastModifiedBy>
  <cp:revision>49</cp:revision>
  <dcterms:modified xsi:type="dcterms:W3CDTF">2018-04-13T08:55:21Z</dcterms:modified>
</cp:coreProperties>
</file>