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59" r:id="rId5"/>
    <p:sldId id="260" r:id="rId6"/>
    <p:sldId id="261" r:id="rId7"/>
    <p:sldId id="262" r:id="rId8"/>
    <p:sldId id="283" r:id="rId9"/>
    <p:sldId id="282" r:id="rId10"/>
    <p:sldId id="281" r:id="rId11"/>
    <p:sldId id="285" r:id="rId12"/>
    <p:sldId id="278" r:id="rId13"/>
    <p:sldId id="284" r:id="rId14"/>
    <p:sldId id="279" r:id="rId15"/>
    <p:sldId id="277" r:id="rId16"/>
    <p:sldId id="276" r:id="rId17"/>
    <p:sldId id="275" r:id="rId18"/>
    <p:sldId id="265" r:id="rId1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FF"/>
    <a:srgbClr val="0033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39" autoAdjust="0"/>
    <p:restoredTop sz="94660"/>
  </p:normalViewPr>
  <p:slideViewPr>
    <p:cSldViewPr>
      <p:cViewPr>
        <p:scale>
          <a:sx n="100" d="100"/>
          <a:sy n="100" d="100"/>
        </p:scale>
        <p:origin x="210" y="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10/07/2017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10/07/2017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10/07/2017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10/07/2017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10/07/2017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10/07/2017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10/07/2017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10/07/2017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10/07/2017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10/07/2017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10/07/2017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"/>
            <a:lum/>
          </a:blip>
          <a:srcRect/>
          <a:stretch>
            <a:fillRect l="5000" t="5000" r="5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10/07/2017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1785926"/>
            <a:ext cx="9144000" cy="1071569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UNIVERSITÀ DEGLI STUDI </a:t>
            </a:r>
            <a:r>
              <a:rPr lang="it-IT" sz="3200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 PARMA</a:t>
            </a:r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2500306"/>
            <a:ext cx="9144000" cy="857256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FACOLT</a:t>
            </a:r>
            <a:r>
              <a:rPr lang="it-I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À </a:t>
            </a:r>
            <a:r>
              <a:rPr lang="it-IT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it-I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INGEGNERIA E ARCHITETTURA</a:t>
            </a:r>
            <a:endParaRPr lang="it-I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300037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Corso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Laurea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Ingegneria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Informatica</a:t>
            </a:r>
            <a:endParaRPr lang="it-IT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364331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Analisi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progettazione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realizzazione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un software interactive transaction-based</a:t>
            </a:r>
            <a:endParaRPr lang="it-IT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143636" y="5286388"/>
            <a:ext cx="2571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Laurea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Stefano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Cavalli</a:t>
            </a:r>
            <a:endParaRPr lang="it-IT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00034" y="5214950"/>
            <a:ext cx="381431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Relatore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Chiar.mo Prof. Stefano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Cagnoni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Correlatore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Jair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Zurolo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Immagine 8" descr="logotagliatoB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44" y="785794"/>
            <a:ext cx="1286460" cy="1252531"/>
          </a:xfrm>
          <a:prstGeom prst="rect">
            <a:avLst/>
          </a:prstGeom>
        </p:spPr>
      </p:pic>
      <p:pic>
        <p:nvPicPr>
          <p:cNvPr id="12" name="Immagine 11" descr="2017-07-03 12.28.20 cop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3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 descr="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0144" y="1600200"/>
            <a:ext cx="8363712" cy="4900613"/>
          </a:xfrm>
        </p:spPr>
      </p:pic>
      <p:pic>
        <p:nvPicPr>
          <p:cNvPr id="7" name="Immagine 6" descr="2017-07-03 12.28.20 cop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35000"/>
          </a:xfrm>
          <a:prstGeom prst="rect">
            <a:avLst/>
          </a:prstGeom>
        </p:spPr>
      </p:pic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0" y="571480"/>
            <a:ext cx="9144000" cy="1143000"/>
          </a:xfrm>
        </p:spPr>
        <p:txBody>
          <a:bodyPr/>
          <a:lstStyle/>
          <a:p>
            <a:r>
              <a:rPr lang="it-IT" i="1" dirty="0" smtClean="0">
                <a:latin typeface="Baskerville Old Face" pitchFamily="18" charset="0"/>
              </a:rPr>
              <a:t>Nuovo Intervento</a:t>
            </a:r>
            <a:endParaRPr lang="it-IT" i="1" dirty="0"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2017-07-03 12.28.20 cop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5000"/>
          </a:xfrm>
          <a:prstGeom prst="rect">
            <a:avLst/>
          </a:prstGeom>
        </p:spPr>
      </p:pic>
      <p:pic>
        <p:nvPicPr>
          <p:cNvPr id="8" name="Segnaposto contenuto 7" descr="1 Salva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3086" y="1600200"/>
            <a:ext cx="8361002" cy="4899025"/>
          </a:xfrm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0" y="571480"/>
            <a:ext cx="9144000" cy="1143000"/>
          </a:xfrm>
        </p:spPr>
        <p:txBody>
          <a:bodyPr/>
          <a:lstStyle/>
          <a:p>
            <a:r>
              <a:rPr lang="it-IT" i="1" dirty="0" smtClean="0">
                <a:latin typeface="Baskerville Old Face" pitchFamily="18" charset="0"/>
              </a:rPr>
              <a:t>Nuovo Intervento</a:t>
            </a:r>
            <a:endParaRPr lang="it-IT" i="1" dirty="0"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2017-07-03 12.28.20 cop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5000"/>
          </a:xfrm>
          <a:prstGeom prst="rect">
            <a:avLst/>
          </a:prstGeom>
        </p:spPr>
      </p:pic>
      <p:pic>
        <p:nvPicPr>
          <p:cNvPr id="8" name="Immagine 7" descr="XM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1571612"/>
            <a:ext cx="8501090" cy="5139953"/>
          </a:xfrm>
          <a:prstGeom prst="rect">
            <a:avLst/>
          </a:prstGeom>
        </p:spPr>
      </p:pic>
      <p:pic>
        <p:nvPicPr>
          <p:cNvPr id="9" name="Immagine 8" descr="funzioniXM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7232"/>
            <a:ext cx="9144000" cy="54633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2017-07-03 12.28.20 cop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5000"/>
          </a:xfrm>
          <a:prstGeom prst="rect">
            <a:avLst/>
          </a:prstGeom>
        </p:spPr>
      </p:pic>
      <p:pic>
        <p:nvPicPr>
          <p:cNvPr id="6" name="Segnaposto contenuto 5" descr="1 SalvaEinvia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3086" y="1600200"/>
            <a:ext cx="8361002" cy="4899025"/>
          </a:xfrm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0" y="571480"/>
            <a:ext cx="9144000" cy="1143000"/>
          </a:xfrm>
        </p:spPr>
        <p:txBody>
          <a:bodyPr/>
          <a:lstStyle/>
          <a:p>
            <a:r>
              <a:rPr lang="it-IT" i="1" dirty="0" smtClean="0">
                <a:latin typeface="Baskerville Old Face" pitchFamily="18" charset="0"/>
              </a:rPr>
              <a:t>Nuovo Intervento</a:t>
            </a:r>
            <a:endParaRPr lang="it-IT" i="1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2017-07-03 12.28.20 cop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5000"/>
          </a:xfrm>
          <a:prstGeom prst="rect">
            <a:avLst/>
          </a:prstGeom>
        </p:spPr>
      </p:pic>
      <p:pic>
        <p:nvPicPr>
          <p:cNvPr id="8" name="Immagine 7" descr="PD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642918"/>
            <a:ext cx="4631015" cy="6215082"/>
          </a:xfrm>
          <a:prstGeom prst="rect">
            <a:avLst/>
          </a:prstGeom>
        </p:spPr>
      </p:pic>
      <p:pic>
        <p:nvPicPr>
          <p:cNvPr id="9" name="Immagine 8" descr="javatoPD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36" y="1071546"/>
            <a:ext cx="1505027" cy="47436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/>
          <a:lstStyle/>
          <a:p>
            <a:r>
              <a:rPr lang="en-US" i="1" dirty="0" err="1" smtClean="0">
                <a:latin typeface="Baskerville Old Face" pitchFamily="18" charset="0"/>
              </a:rPr>
              <a:t>Gestione</a:t>
            </a:r>
            <a:r>
              <a:rPr lang="en-US" i="1" dirty="0" smtClean="0">
                <a:latin typeface="Baskerville Old Face" pitchFamily="18" charset="0"/>
              </a:rPr>
              <a:t> </a:t>
            </a:r>
            <a:r>
              <a:rPr lang="en-US" i="1" dirty="0" err="1" smtClean="0">
                <a:latin typeface="Baskerville Old Face" pitchFamily="18" charset="0"/>
              </a:rPr>
              <a:t>Interventi</a:t>
            </a:r>
            <a:endParaRPr lang="it-IT" i="1" dirty="0">
              <a:latin typeface="Baskerville Old Face" pitchFamily="18" charset="0"/>
            </a:endParaRPr>
          </a:p>
        </p:txBody>
      </p:sp>
      <p:pic>
        <p:nvPicPr>
          <p:cNvPr id="4" name="Immagine 3" descr="2017-07-03 12.28.20 cop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5000"/>
          </a:xfrm>
          <a:prstGeom prst="rect">
            <a:avLst/>
          </a:prstGeom>
        </p:spPr>
      </p:pic>
      <p:pic>
        <p:nvPicPr>
          <p:cNvPr id="8" name="Segnaposto contenuto 7" descr="gestione interventi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0736" y="1600200"/>
            <a:ext cx="8325702" cy="4899025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00298" y="571480"/>
            <a:ext cx="3929090" cy="1143000"/>
          </a:xfrm>
        </p:spPr>
        <p:txBody>
          <a:bodyPr/>
          <a:lstStyle/>
          <a:p>
            <a:r>
              <a:rPr lang="it-IT" i="1" dirty="0" smtClean="0">
                <a:latin typeface="Baskerville Old Face" pitchFamily="18" charset="0"/>
              </a:rPr>
              <a:t>Impostazioni</a:t>
            </a:r>
            <a:endParaRPr lang="it-IT" i="1" dirty="0">
              <a:latin typeface="Baskerville Old Face" pitchFamily="18" charset="0"/>
            </a:endParaRPr>
          </a:p>
        </p:txBody>
      </p:sp>
      <p:pic>
        <p:nvPicPr>
          <p:cNvPr id="4" name="Immagine 3" descr="2017-07-03 12.28.20 cop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"/>
            <a:ext cx="9144000" cy="635000"/>
          </a:xfrm>
          <a:prstGeom prst="rect">
            <a:avLst/>
          </a:prstGeom>
        </p:spPr>
      </p:pic>
      <p:pic>
        <p:nvPicPr>
          <p:cNvPr id="17" name="Immagine 16" descr="has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1643050"/>
            <a:ext cx="6927420" cy="2219227"/>
          </a:xfrm>
          <a:prstGeom prst="rect">
            <a:avLst/>
          </a:prstGeom>
        </p:spPr>
      </p:pic>
      <p:pic>
        <p:nvPicPr>
          <p:cNvPr id="20" name="Immagine 19" descr="sha25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3929066"/>
            <a:ext cx="5214942" cy="2749522"/>
          </a:xfrm>
          <a:prstGeom prst="rect">
            <a:avLst/>
          </a:prstGeom>
        </p:spPr>
      </p:pic>
      <p:pic>
        <p:nvPicPr>
          <p:cNvPr id="21" name="Immagine 20" descr="abc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074" y="4429132"/>
            <a:ext cx="2047876" cy="184308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i="1" dirty="0" smtClean="0">
                <a:latin typeface="Baskerville Old Face" pitchFamily="18" charset="0"/>
              </a:rPr>
              <a:t>Valutazione del risparmio delle risorse</a:t>
            </a:r>
            <a:endParaRPr lang="it-IT" i="1" dirty="0">
              <a:latin typeface="Baskerville Old Face" pitchFamily="18" charset="0"/>
            </a:endParaRPr>
          </a:p>
        </p:txBody>
      </p:sp>
      <p:pic>
        <p:nvPicPr>
          <p:cNvPr id="6" name="Segnaposto contenuto 5" descr="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14744" y="1857364"/>
            <a:ext cx="5244014" cy="4543425"/>
          </a:xfrm>
        </p:spPr>
      </p:pic>
      <p:pic>
        <p:nvPicPr>
          <p:cNvPr id="4" name="Immagine 3" descr="2017-07-03 12.28.20 cop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35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42844" y="1857364"/>
            <a:ext cx="292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800" dirty="0" smtClean="0"/>
              <a:t>Attività in oltre 40</a:t>
            </a:r>
            <a:endParaRPr lang="it-IT" sz="28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42844" y="3000372"/>
            <a:ext cx="3500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800" dirty="0" smtClean="0"/>
              <a:t>6 mezzi a disposizione</a:t>
            </a:r>
            <a:endParaRPr lang="it-IT" sz="28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42844" y="3714752"/>
            <a:ext cx="3571900" cy="5232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800" dirty="0" smtClean="0"/>
              <a:t>Documentazione</a:t>
            </a:r>
            <a:endParaRPr lang="it-IT" sz="28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285720" y="2285992"/>
            <a:ext cx="1500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comuni</a:t>
            </a:r>
            <a:endParaRPr lang="it-IT" sz="28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285720" y="4143380"/>
            <a:ext cx="30003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consegnata entro 30 giorni dall’avvenuto intervento</a:t>
            </a:r>
            <a:endParaRPr lang="it-IT" sz="2800" dirty="0"/>
          </a:p>
        </p:txBody>
      </p:sp>
      <p:pic>
        <p:nvPicPr>
          <p:cNvPr id="12" name="Segnaposto contenuto 5" descr="Copia di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4744" y="1857364"/>
            <a:ext cx="5223859" cy="4525963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0" y="2500306"/>
            <a:ext cx="3643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it-IT" sz="2800" dirty="0" smtClean="0"/>
              <a:t>Lunghezza totale: </a:t>
            </a:r>
          </a:p>
          <a:p>
            <a:pPr algn="ctr"/>
            <a:r>
              <a:rPr lang="it-IT" sz="2800" dirty="0" smtClean="0"/>
              <a:t>  761km. </a:t>
            </a:r>
            <a:endParaRPr lang="it-IT" sz="28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0" y="4000504"/>
            <a:ext cx="35718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it-IT" sz="2800" dirty="0" smtClean="0"/>
              <a:t>Tempo di percorrenza:</a:t>
            </a:r>
          </a:p>
          <a:p>
            <a:pPr algn="ctr"/>
            <a:r>
              <a:rPr lang="it-IT" sz="2800" dirty="0" smtClean="0"/>
              <a:t>  18h.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428596" y="2928934"/>
            <a:ext cx="25002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Annualmente: </a:t>
            </a:r>
          </a:p>
          <a:p>
            <a:pPr lvl="1">
              <a:buFont typeface="Arial" pitchFamily="34" charset="0"/>
              <a:buChar char="•"/>
            </a:pPr>
            <a:r>
              <a:rPr lang="it-IT" sz="2800" dirty="0" smtClean="0"/>
              <a:t>9499km</a:t>
            </a:r>
          </a:p>
          <a:p>
            <a:pPr lvl="1">
              <a:buFont typeface="Arial" pitchFamily="34" charset="0"/>
              <a:buChar char="•"/>
            </a:pPr>
            <a:r>
              <a:rPr lang="it-IT" sz="2800" dirty="0" smtClean="0"/>
              <a:t>240 ore</a:t>
            </a:r>
          </a:p>
          <a:p>
            <a:pPr lvl="1">
              <a:buFont typeface="Arial" pitchFamily="34" charset="0"/>
              <a:buChar char="•"/>
            </a:pPr>
            <a:r>
              <a:rPr lang="it-IT" sz="2800" dirty="0" smtClean="0">
                <a:solidFill>
                  <a:srgbClr val="FF0000"/>
                </a:solidFill>
              </a:rPr>
              <a:t>834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sz="2800" dirty="0" smtClean="0">
                <a:solidFill>
                  <a:srgbClr val="FF0000"/>
                </a:solidFill>
              </a:rPr>
              <a:t>€</a:t>
            </a:r>
            <a:endParaRPr lang="it-IT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7158" y="2786058"/>
            <a:ext cx="8229600" cy="857248"/>
          </a:xfrm>
        </p:spPr>
        <p:txBody>
          <a:bodyPr>
            <a:noAutofit/>
          </a:bodyPr>
          <a:lstStyle/>
          <a:p>
            <a:r>
              <a:rPr lang="it-IT" sz="5400" i="1" dirty="0" smtClean="0">
                <a:latin typeface="Baskerville Old Face" pitchFamily="18" charset="0"/>
              </a:rPr>
              <a:t>Grazie a tutti per l’attenzione</a:t>
            </a:r>
            <a:endParaRPr lang="it-IT" sz="5400" i="1" dirty="0">
              <a:latin typeface="Baskerville Old Face" pitchFamily="18" charset="0"/>
            </a:endParaRPr>
          </a:p>
        </p:txBody>
      </p:sp>
      <p:pic>
        <p:nvPicPr>
          <p:cNvPr id="4" name="Immagine 3" descr="2017-07-03 12.28.20 cop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5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786578" y="6215082"/>
            <a:ext cx="1785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 smtClean="0">
                <a:latin typeface="Baskerville Old Face" pitchFamily="18" charset="0"/>
              </a:rPr>
              <a:t>Stefano Cavalli</a:t>
            </a:r>
            <a:endParaRPr lang="it-IT" sz="2000" i="1" dirty="0">
              <a:latin typeface="Baskerville Old Face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42918"/>
            <a:ext cx="9144000" cy="857248"/>
          </a:xfrm>
        </p:spPr>
        <p:txBody>
          <a:bodyPr>
            <a:noAutofit/>
          </a:bodyPr>
          <a:lstStyle/>
          <a:p>
            <a:pPr algn="ctr"/>
            <a:r>
              <a:rPr lang="it-IT" sz="6000" b="0" dirty="0" smtClean="0">
                <a:latin typeface="Baskerville Old Face" pitchFamily="18" charset="0"/>
                <a:cs typeface="Traditional Arabic" pitchFamily="18" charset="-78"/>
              </a:rPr>
              <a:t>Rescue Dogs</a:t>
            </a:r>
            <a:endParaRPr lang="it-IT" sz="6000" b="0" dirty="0">
              <a:latin typeface="Baskerville Old Face" pitchFamily="18" charset="0"/>
              <a:cs typeface="Traditional Arabic" pitchFamily="18" charset="-78"/>
            </a:endParaRPr>
          </a:p>
        </p:txBody>
      </p:sp>
      <p:pic>
        <p:nvPicPr>
          <p:cNvPr id="9" name="Segnaposto contenuto 8" descr="foto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036215" y="2178835"/>
            <a:ext cx="5000660" cy="3786215"/>
          </a:xfrm>
        </p:spPr>
      </p:pic>
      <p:pic>
        <p:nvPicPr>
          <p:cNvPr id="10" name="Segnaposto contenuto 9" descr="foto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54742" y="2231221"/>
            <a:ext cx="5062542" cy="3743330"/>
          </a:xfrm>
        </p:spPr>
      </p:pic>
      <p:pic>
        <p:nvPicPr>
          <p:cNvPr id="5" name="Immagine 4" descr="2017-07-03 12.28.20 copi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35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iberna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18" y="5643578"/>
            <a:ext cx="5000628" cy="837605"/>
          </a:xfrm>
          <a:prstGeom prst="rect">
            <a:avLst/>
          </a:prstGeom>
        </p:spPr>
      </p:pic>
      <p:pic>
        <p:nvPicPr>
          <p:cNvPr id="9" name="Immagine 8" descr="mysq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636" y="2571744"/>
            <a:ext cx="2760889" cy="1428760"/>
          </a:xfrm>
          <a:prstGeom prst="rect">
            <a:avLst/>
          </a:prstGeom>
        </p:spPr>
      </p:pic>
      <p:pic>
        <p:nvPicPr>
          <p:cNvPr id="11" name="Immagine 10" descr="provap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3214686"/>
            <a:ext cx="2613248" cy="880551"/>
          </a:xfrm>
          <a:prstGeom prst="rect">
            <a:avLst/>
          </a:prstGeom>
        </p:spPr>
      </p:pic>
      <p:pic>
        <p:nvPicPr>
          <p:cNvPr id="13" name="Immagine 12" descr="jav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14744" y="1857364"/>
            <a:ext cx="1362630" cy="2536763"/>
          </a:xfrm>
          <a:prstGeom prst="rect">
            <a:avLst/>
          </a:prstGeom>
        </p:spPr>
      </p:pic>
      <p:pic>
        <p:nvPicPr>
          <p:cNvPr id="15" name="Immagine 14" descr="xamp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7884" y="1071546"/>
            <a:ext cx="2898341" cy="500066"/>
          </a:xfrm>
          <a:prstGeom prst="rect">
            <a:avLst/>
          </a:prstGeom>
        </p:spPr>
      </p:pic>
      <p:pic>
        <p:nvPicPr>
          <p:cNvPr id="17" name="Immagine 16" descr="netbeans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7158" y="928670"/>
            <a:ext cx="3000364" cy="817483"/>
          </a:xfrm>
          <a:prstGeom prst="rect">
            <a:avLst/>
          </a:prstGeom>
        </p:spPr>
      </p:pic>
      <p:pic>
        <p:nvPicPr>
          <p:cNvPr id="10" name="Immagine 9" descr="2017-07-03 12.28.20 copia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635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2017-07-03 12.28.20 cop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50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0" y="57148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err="1" smtClean="0">
                <a:latin typeface="Baskerville Old Face" pitchFamily="18" charset="0"/>
              </a:rPr>
              <a:t>Struttura</a:t>
            </a:r>
            <a:r>
              <a:rPr lang="en-US" sz="4400" i="1" dirty="0" smtClean="0">
                <a:latin typeface="Baskerville Old Face" pitchFamily="18" charset="0"/>
              </a:rPr>
              <a:t> e </a:t>
            </a:r>
            <a:r>
              <a:rPr lang="en-US" sz="4400" i="1" dirty="0" err="1" smtClean="0">
                <a:latin typeface="Baskerville Old Face" pitchFamily="18" charset="0"/>
              </a:rPr>
              <a:t>Sicurezza</a:t>
            </a:r>
            <a:endParaRPr lang="it-IT" sz="4400" i="1" dirty="0">
              <a:latin typeface="Baskerville Old Face" pitchFamily="18" charset="0"/>
            </a:endParaRPr>
          </a:p>
        </p:txBody>
      </p:sp>
      <p:sp>
        <p:nvSpPr>
          <p:cNvPr id="12" name="Segnaposto testo 11"/>
          <p:cNvSpPr>
            <a:spLocks noGrp="1"/>
          </p:cNvSpPr>
          <p:nvPr>
            <p:ph type="body" idx="1"/>
          </p:nvPr>
        </p:nvSpPr>
        <p:spPr>
          <a:xfrm>
            <a:off x="0" y="1071546"/>
            <a:ext cx="9144000" cy="639762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LIVELLO 3 (OPERATORE)</a:t>
            </a:r>
            <a:endParaRPr lang="it-IT" sz="2000" dirty="0"/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3"/>
          </p:nvPr>
        </p:nvSpPr>
        <p:spPr>
          <a:xfrm>
            <a:off x="0" y="4000504"/>
            <a:ext cx="9144000" cy="425448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LIVELLO 2 (RESPONSABILE)</a:t>
            </a:r>
            <a:endParaRPr lang="it-IT" sz="2000" dirty="0"/>
          </a:p>
        </p:txBody>
      </p:sp>
      <p:graphicFrame>
        <p:nvGraphicFramePr>
          <p:cNvPr id="17" name="Segnaposto contenuto 16"/>
          <p:cNvGraphicFramePr>
            <a:graphicFrameLocks noGrp="1"/>
          </p:cNvGraphicFramePr>
          <p:nvPr>
            <p:ph sz="half" idx="2"/>
          </p:nvPr>
        </p:nvGraphicFramePr>
        <p:xfrm>
          <a:off x="428596" y="1643050"/>
          <a:ext cx="821537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074"/>
                <a:gridCol w="1643074"/>
                <a:gridCol w="1643074"/>
                <a:gridCol w="1643074"/>
                <a:gridCol w="1643074"/>
              </a:tblGrid>
              <a:tr h="370840">
                <a:tc>
                  <a:txBody>
                    <a:bodyPr/>
                    <a:lstStyle/>
                    <a:p>
                      <a:endParaRPr lang="it-IT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Visualizzazione</a:t>
                      </a:r>
                      <a:endParaRPr lang="it-IT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Aggiunta</a:t>
                      </a:r>
                      <a:endParaRPr lang="it-IT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Modifica</a:t>
                      </a:r>
                      <a:endParaRPr lang="it-IT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Cancellazione</a:t>
                      </a:r>
                      <a:endParaRPr lang="it-IT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Procedure</a:t>
                      </a:r>
                      <a:r>
                        <a:rPr lang="en-US" sz="1200" b="1" baseline="0" dirty="0" smtClean="0"/>
                        <a:t> Operative</a:t>
                      </a:r>
                      <a:endParaRPr lang="it-IT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☑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☑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it-I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Leggi</a:t>
                      </a:r>
                      <a:endParaRPr lang="it-IT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Font typeface="Wingdings" pitchFamily="2" charset="2"/>
                        <a:buNone/>
                      </a:pPr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☑</a:t>
                      </a:r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☑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it-I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Nuovo</a:t>
                      </a:r>
                      <a:r>
                        <a:rPr lang="en-US" sz="1200" b="1" baseline="0" dirty="0" smtClean="0"/>
                        <a:t> </a:t>
                      </a:r>
                      <a:r>
                        <a:rPr lang="en-US" sz="1200" b="1" baseline="0" dirty="0" err="1" smtClean="0"/>
                        <a:t>Intervento</a:t>
                      </a:r>
                      <a:endParaRPr lang="it-IT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☑</a:t>
                      </a:r>
                      <a:endParaRPr lang="it-IT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☑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it-I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Gestione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Interventi</a:t>
                      </a:r>
                      <a:endParaRPr lang="it-IT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☑</a:t>
                      </a:r>
                      <a:r>
                        <a:rPr lang="en-US" sz="1200" dirty="0" smtClean="0"/>
                        <a:t> 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it-I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Impostazioni</a:t>
                      </a:r>
                      <a:endParaRPr lang="it-IT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it-IT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9" name="Segnaposto contenuto 16"/>
          <p:cNvGraphicFramePr>
            <a:graphicFrameLocks noGrp="1"/>
          </p:cNvGraphicFramePr>
          <p:nvPr>
            <p:ph sz="half" idx="2"/>
          </p:nvPr>
        </p:nvGraphicFramePr>
        <p:xfrm>
          <a:off x="428596" y="4357694"/>
          <a:ext cx="825817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635"/>
                <a:gridCol w="1651635"/>
                <a:gridCol w="1651635"/>
                <a:gridCol w="1651635"/>
                <a:gridCol w="1651635"/>
              </a:tblGrid>
              <a:tr h="370840">
                <a:tc>
                  <a:txBody>
                    <a:bodyPr/>
                    <a:lstStyle/>
                    <a:p>
                      <a:endParaRPr lang="it-IT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Visualizzazione</a:t>
                      </a:r>
                      <a:endParaRPr lang="it-IT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Aggiunta</a:t>
                      </a:r>
                      <a:endParaRPr lang="it-IT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Modifica</a:t>
                      </a:r>
                      <a:endParaRPr lang="it-IT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Cancellazione</a:t>
                      </a:r>
                      <a:endParaRPr lang="it-IT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Procedure</a:t>
                      </a:r>
                      <a:r>
                        <a:rPr lang="en-US" sz="1200" b="1" baseline="0" dirty="0" smtClean="0"/>
                        <a:t> Operative</a:t>
                      </a:r>
                      <a:endParaRPr lang="it-IT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☑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☑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☑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☑</a:t>
                      </a:r>
                      <a:endParaRPr lang="it-I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Leggi</a:t>
                      </a:r>
                      <a:endParaRPr lang="it-IT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☑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☑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☑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☑</a:t>
                      </a:r>
                      <a:endParaRPr lang="it-I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Nuovo</a:t>
                      </a:r>
                      <a:r>
                        <a:rPr lang="en-US" sz="1200" b="1" baseline="0" dirty="0" smtClean="0"/>
                        <a:t> </a:t>
                      </a:r>
                      <a:r>
                        <a:rPr lang="en-US" sz="1200" b="1" baseline="0" dirty="0" err="1" smtClean="0"/>
                        <a:t>Intervento</a:t>
                      </a:r>
                      <a:endParaRPr lang="it-IT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☑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☑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☑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☑</a:t>
                      </a:r>
                      <a:endParaRPr lang="it-I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Gestione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Interventi</a:t>
                      </a:r>
                      <a:endParaRPr lang="it-IT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☑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☑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☑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☑</a:t>
                      </a:r>
                      <a:endParaRPr lang="it-IT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Impostazioni</a:t>
                      </a:r>
                      <a:endParaRPr lang="it-IT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✗</a:t>
                      </a:r>
                      <a:endParaRPr lang="it-IT" sz="1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build="p"/>
      <p:bldP spid="1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1143000"/>
          </a:xfrm>
        </p:spPr>
        <p:txBody>
          <a:bodyPr/>
          <a:lstStyle/>
          <a:p>
            <a:r>
              <a:rPr lang="it-IT" i="1" dirty="0" smtClean="0">
                <a:latin typeface="Baskerville Old Face" pitchFamily="18" charset="0"/>
              </a:rPr>
              <a:t>Procedure Operative</a:t>
            </a:r>
            <a:endParaRPr lang="it-IT" i="1" dirty="0">
              <a:latin typeface="Baskerville Old Face" pitchFamily="18" charset="0"/>
            </a:endParaRPr>
          </a:p>
        </p:txBody>
      </p:sp>
      <p:pic>
        <p:nvPicPr>
          <p:cNvPr id="7" name="Immagine 6" descr="2017-07-03 12.28.20 cop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5000"/>
          </a:xfrm>
          <a:prstGeom prst="rect">
            <a:avLst/>
          </a:prstGeom>
        </p:spPr>
      </p:pic>
      <p:pic>
        <p:nvPicPr>
          <p:cNvPr id="9" name="Segnaposto contenuto 8" descr="procedure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282" y="1857364"/>
            <a:ext cx="8715436" cy="4322289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/>
          <a:lstStyle/>
          <a:p>
            <a:r>
              <a:rPr lang="it-IT" i="1" dirty="0" smtClean="0">
                <a:latin typeface="Baskerville Old Face" pitchFamily="18" charset="0"/>
              </a:rPr>
              <a:t>Leggi</a:t>
            </a:r>
            <a:endParaRPr lang="it-IT" i="1" dirty="0">
              <a:latin typeface="Baskerville Old Face" pitchFamily="18" charset="0"/>
            </a:endParaRPr>
          </a:p>
        </p:txBody>
      </p:sp>
      <p:pic>
        <p:nvPicPr>
          <p:cNvPr id="8" name="Segnaposto contenuto 7" descr="leggi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1285860"/>
            <a:ext cx="8621405" cy="2333932"/>
          </a:xfrm>
        </p:spPr>
      </p:pic>
      <p:pic>
        <p:nvPicPr>
          <p:cNvPr id="9" name="Immagine 8" descr="2017-07-03 12.28.20 cop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35000"/>
          </a:xfrm>
          <a:prstGeom prst="rect">
            <a:avLst/>
          </a:prstGeom>
        </p:spPr>
      </p:pic>
      <p:pic>
        <p:nvPicPr>
          <p:cNvPr id="10" name="Immagine 9" descr="leggi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786190"/>
            <a:ext cx="8643998" cy="294311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571480"/>
            <a:ext cx="9144000" cy="1143000"/>
          </a:xfrm>
        </p:spPr>
        <p:txBody>
          <a:bodyPr/>
          <a:lstStyle/>
          <a:p>
            <a:r>
              <a:rPr lang="it-IT" i="1" dirty="0" smtClean="0">
                <a:latin typeface="Baskerville Old Face" pitchFamily="18" charset="0"/>
              </a:rPr>
              <a:t>Nuovo Intervento</a:t>
            </a:r>
            <a:endParaRPr lang="it-IT" i="1" dirty="0">
              <a:latin typeface="Baskerville Old Face" pitchFamily="18" charset="0"/>
            </a:endParaRPr>
          </a:p>
        </p:txBody>
      </p:sp>
      <p:pic>
        <p:nvPicPr>
          <p:cNvPr id="4" name="Immagine 3" descr="2017-07-03 12.28.20 cop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5000"/>
          </a:xfrm>
          <a:prstGeom prst="rect">
            <a:avLst/>
          </a:prstGeom>
        </p:spPr>
      </p:pic>
      <p:pic>
        <p:nvPicPr>
          <p:cNvPr id="9" name="Segnaposto contenuto 8" descr="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0144" y="1600200"/>
            <a:ext cx="8363712" cy="4900613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2017-07-03 12.28.20 cop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5000"/>
          </a:xfrm>
          <a:prstGeom prst="rect">
            <a:avLst/>
          </a:prstGeom>
        </p:spPr>
      </p:pic>
      <p:pic>
        <p:nvPicPr>
          <p:cNvPr id="8" name="Segnaposto contenuto 7" descr="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0144" y="1600200"/>
            <a:ext cx="8363712" cy="4900613"/>
          </a:xfrm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0" y="57148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skerville Old Face" pitchFamily="18" charset="0"/>
                <a:ea typeface="+mj-ea"/>
                <a:cs typeface="+mj-cs"/>
              </a:rPr>
              <a:t>Nuovo Intervento</a:t>
            </a:r>
            <a:endParaRPr kumimoji="0" lang="it-IT" sz="4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skerville Old Face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2017-07-03 12.28.20 cop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5000"/>
          </a:xfrm>
          <a:prstGeom prst="rect">
            <a:avLst/>
          </a:prstGeom>
        </p:spPr>
      </p:pic>
      <p:pic>
        <p:nvPicPr>
          <p:cNvPr id="8" name="Segnaposto contenuto 7" descr="3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0144" y="1600200"/>
            <a:ext cx="8363712" cy="4900613"/>
          </a:xfrm>
        </p:spPr>
      </p:pic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0" y="571480"/>
            <a:ext cx="9144000" cy="1143000"/>
          </a:xfrm>
        </p:spPr>
        <p:txBody>
          <a:bodyPr/>
          <a:lstStyle/>
          <a:p>
            <a:r>
              <a:rPr lang="it-IT" i="1" dirty="0" smtClean="0">
                <a:latin typeface="Baskerville Old Face" pitchFamily="18" charset="0"/>
              </a:rPr>
              <a:t>Nuovo Intervento</a:t>
            </a:r>
            <a:endParaRPr lang="it-IT" i="1" dirty="0"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5558</TotalTime>
  <Words>188</Words>
  <PresentationFormat>Presentazione su schermo (4:3)</PresentationFormat>
  <Paragraphs>97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19" baseType="lpstr">
      <vt:lpstr>Tema di Office</vt:lpstr>
      <vt:lpstr>UNIVERSITÀ DEGLI STUDI DI PARMA</vt:lpstr>
      <vt:lpstr>Rescue Dogs</vt:lpstr>
      <vt:lpstr>Diapositiva 3</vt:lpstr>
      <vt:lpstr>Diapositiva 4</vt:lpstr>
      <vt:lpstr>Procedure Operative</vt:lpstr>
      <vt:lpstr>Leggi</vt:lpstr>
      <vt:lpstr>Nuovo Intervento</vt:lpstr>
      <vt:lpstr>Diapositiva 8</vt:lpstr>
      <vt:lpstr>Nuovo Intervento</vt:lpstr>
      <vt:lpstr>Nuovo Intervento</vt:lpstr>
      <vt:lpstr>Nuovo Intervento</vt:lpstr>
      <vt:lpstr>Diapositiva 12</vt:lpstr>
      <vt:lpstr>Nuovo Intervento</vt:lpstr>
      <vt:lpstr>Diapositiva 14</vt:lpstr>
      <vt:lpstr>Gestione Interventi</vt:lpstr>
      <vt:lpstr>Impostazioni</vt:lpstr>
      <vt:lpstr>Valutazione del risparmio delle risorse</vt:lpstr>
      <vt:lpstr>Grazie a tutti per l’attenzione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UNIVERSITÀ DEGLI STUDI DI PARMA</dc:title>
  <dc:creator>Stefano</dc:creator>
  <cp:lastModifiedBy>Stefano</cp:lastModifiedBy>
  <cp:revision>196</cp:revision>
  <dcterms:created xsi:type="dcterms:W3CDTF">2017-06-09T08:26:52Z</dcterms:created>
  <dcterms:modified xsi:type="dcterms:W3CDTF">2017-07-10T09:24:12Z</dcterms:modified>
</cp:coreProperties>
</file>